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100"/>
    <a:srgbClr val="70482B"/>
    <a:srgbClr val="2F6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826E4-23E7-480E-B5B4-2BE5054CB781}" v="30" dt="2026-02-18T05:42:33.813"/>
    <p1510:client id="{4C3C902F-8DD0-4961-BC9E-D5B8FDCE2267}" v="204" dt="2026-02-18T05:17:40.796"/>
    <p1510:client id="{52A9E0D2-B824-41AC-A618-95ACF4C3287D}" v="8" dt="2026-02-18T05:25:21.026"/>
    <p1510:client id="{98101A19-A635-4CF3-BD75-C939EE5F554F}" v="36" dt="2026-02-18T05:38:22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sv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31070"/>
            <a:ext cx="9873830" cy="11243492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48271" y="2953046"/>
            <a:ext cx="11385836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31"/>
              </a:lnSpc>
            </a:pPr>
            <a:r>
              <a:rPr lang="en-US" sz="120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Economy</a:t>
            </a:r>
            <a:endParaRPr lang="en-US" b="1">
              <a:latin typeface="Tahoma"/>
              <a:ea typeface="Tahoma"/>
              <a:cs typeface="Tahoma"/>
            </a:endParaRPr>
          </a:p>
          <a:p>
            <a:pPr>
              <a:lnSpc>
                <a:spcPts val="13231"/>
              </a:lnSpc>
            </a:pPr>
            <a:r>
              <a:rPr lang="en-US" sz="12000" b="1">
                <a:solidFill>
                  <a:srgbClr val="70482B"/>
                </a:solidFill>
                <a:latin typeface="Tahoma"/>
                <a:ea typeface="Tahoma"/>
                <a:cs typeface="Tahoma"/>
              </a:rPr>
              <a:t>Exterminators</a:t>
            </a:r>
          </a:p>
        </p:txBody>
      </p:sp>
      <p:sp>
        <p:nvSpPr>
          <p:cNvPr id="4" name="Freeform 4"/>
          <p:cNvSpPr/>
          <p:nvPr/>
        </p:nvSpPr>
        <p:spPr>
          <a:xfrm rot="-5400000" flipV="1">
            <a:off x="12349317" y="4969873"/>
            <a:ext cx="6157558" cy="61575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53295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251819" y="6688490"/>
            <a:ext cx="10195864" cy="58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Presentation Template 2026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31070"/>
            <a:ext cx="9873830" cy="11243492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0" y="0"/>
                </a:moveTo>
                <a:lnTo>
                  <a:pt x="9873830" y="0"/>
                </a:lnTo>
                <a:lnTo>
                  <a:pt x="9873830" y="11243492"/>
                </a:lnTo>
                <a:lnTo>
                  <a:pt x="0" y="11243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8414170" y="0"/>
            <a:ext cx="9873830" cy="11243492"/>
          </a:xfrm>
          <a:custGeom>
            <a:avLst/>
            <a:gdLst/>
            <a:ahLst/>
            <a:cxnLst/>
            <a:rect l="l" t="t" r="r" b="b"/>
            <a:pathLst>
              <a:path w="9873830" h="11243492">
                <a:moveTo>
                  <a:pt x="9873830" y="11243492"/>
                </a:moveTo>
                <a:lnTo>
                  <a:pt x="0" y="11243492"/>
                </a:lnTo>
                <a:lnTo>
                  <a:pt x="0" y="0"/>
                </a:lnTo>
                <a:lnTo>
                  <a:pt x="9873830" y="0"/>
                </a:lnTo>
                <a:lnTo>
                  <a:pt x="9873830" y="1124349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182694" y="5736046"/>
            <a:ext cx="11922611" cy="1714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31"/>
              </a:lnSpc>
            </a:pPr>
            <a:r>
              <a:rPr lang="en-US" sz="120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THANK YOU</a:t>
            </a:r>
            <a:endParaRPr lang="en-US" sz="120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08260C-612B-3C92-2117-B212C41E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6182" y="2261175"/>
            <a:ext cx="11149412" cy="28680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0694" y="-166154"/>
            <a:ext cx="10631517" cy="10631517"/>
          </a:xfrm>
          <a:custGeom>
            <a:avLst/>
            <a:gdLst/>
            <a:ahLst/>
            <a:cxnLst/>
            <a:rect l="l" t="t" r="r" b="b"/>
            <a:pathLst>
              <a:path w="10631517" h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10800000">
            <a:off x="7897177" y="-178363"/>
            <a:ext cx="10631517" cy="10631517"/>
          </a:xfrm>
          <a:custGeom>
            <a:avLst/>
            <a:gdLst/>
            <a:ahLst/>
            <a:cxnLst/>
            <a:rect l="l" t="t" r="r" b="b"/>
            <a:pathLst>
              <a:path w="10631517" h="10631517">
                <a:moveTo>
                  <a:pt x="0" y="0"/>
                </a:moveTo>
                <a:lnTo>
                  <a:pt x="10631517" y="0"/>
                </a:lnTo>
                <a:lnTo>
                  <a:pt x="10631517" y="10631517"/>
                </a:lnTo>
                <a:lnTo>
                  <a:pt x="0" y="10631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 rot="-10800000">
            <a:off x="6938080" y="8246207"/>
            <a:ext cx="6064231" cy="1370341"/>
            <a:chOff x="0" y="0"/>
            <a:chExt cx="1597164" cy="360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7164" cy="360913"/>
            </a:xfrm>
            <a:custGeom>
              <a:avLst/>
              <a:gdLst/>
              <a:ahLst/>
              <a:cxnLst/>
              <a:rect l="l" t="t" r="r" b="b"/>
              <a:pathLst>
                <a:path w="1597164" h="360913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-1456230" y="9616548"/>
            <a:ext cx="9626215" cy="1370341"/>
            <a:chOff x="0" y="0"/>
            <a:chExt cx="2535300" cy="3609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5300" cy="360913"/>
            </a:xfrm>
            <a:custGeom>
              <a:avLst/>
              <a:gdLst/>
              <a:ahLst/>
              <a:cxnLst/>
              <a:rect l="l" t="t" r="r" b="b"/>
              <a:pathLst>
                <a:path w="2535300" h="360913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2F617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285690" y="670452"/>
            <a:ext cx="6064231" cy="1370341"/>
            <a:chOff x="0" y="0"/>
            <a:chExt cx="1597164" cy="3609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7164" cy="360913"/>
            </a:xfrm>
            <a:custGeom>
              <a:avLst/>
              <a:gdLst/>
              <a:ahLst/>
              <a:cxnLst/>
              <a:rect l="l" t="t" r="r" b="b"/>
              <a:pathLst>
                <a:path w="1597164" h="360913">
                  <a:moveTo>
                    <a:pt x="0" y="0"/>
                  </a:moveTo>
                  <a:lnTo>
                    <a:pt x="1597164" y="0"/>
                  </a:lnTo>
                  <a:lnTo>
                    <a:pt x="1597164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97164" cy="39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18015" y="-699889"/>
            <a:ext cx="9626215" cy="1370341"/>
            <a:chOff x="0" y="0"/>
            <a:chExt cx="2535300" cy="3609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35300" cy="360913"/>
            </a:xfrm>
            <a:custGeom>
              <a:avLst/>
              <a:gdLst/>
              <a:ahLst/>
              <a:cxnLst/>
              <a:rect l="l" t="t" r="r" b="b"/>
              <a:pathLst>
                <a:path w="2535300" h="360913">
                  <a:moveTo>
                    <a:pt x="0" y="0"/>
                  </a:moveTo>
                  <a:lnTo>
                    <a:pt x="2535300" y="0"/>
                  </a:lnTo>
                  <a:lnTo>
                    <a:pt x="2535300" y="360913"/>
                  </a:lnTo>
                  <a:lnTo>
                    <a:pt x="0" y="360913"/>
                  </a:lnTo>
                  <a:close/>
                </a:path>
              </a:pathLst>
            </a:custGeom>
            <a:solidFill>
              <a:srgbClr val="2F617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535300" cy="399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86467" y="2040793"/>
            <a:ext cx="6283518" cy="6205413"/>
            <a:chOff x="0" y="0"/>
            <a:chExt cx="8378025" cy="827388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 l="26851" r="39928"/>
            <a:stretch>
              <a:fillRect/>
            </a:stretch>
          </p:blipFill>
          <p:spPr>
            <a:xfrm>
              <a:off x="0" y="0"/>
              <a:ext cx="4125512" cy="827388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/>
            <a:srcRect l="14801" r="28229"/>
            <a:stretch>
              <a:fillRect/>
            </a:stretch>
          </p:blipFill>
          <p:spPr>
            <a:xfrm>
              <a:off x="4252512" y="0"/>
              <a:ext cx="4125512" cy="407344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/>
            <a:srcRect l="16219" r="16219"/>
            <a:stretch>
              <a:fillRect/>
            </a:stretch>
          </p:blipFill>
          <p:spPr>
            <a:xfrm>
              <a:off x="4252512" y="4200442"/>
              <a:ext cx="4125512" cy="4073442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9041045" y="2812505"/>
            <a:ext cx="7035864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INTRODUCTION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041045" y="4030587"/>
            <a:ext cx="7035864" cy="3095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Duis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aute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irure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dolor in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reprehenderit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in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voluptate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velit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esse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cillum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dolore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eu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fugiat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nulla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pariatur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</a:t>
            </a:r>
            <a:endParaRPr lang="en-US" sz="2500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6047290" y="83391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60505" y="1095375"/>
            <a:ext cx="13766990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COMPANY BACKGROUND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711664" y="3285309"/>
            <a:ext cx="5384336" cy="5972991"/>
            <a:chOff x="0" y="0"/>
            <a:chExt cx="2180105" cy="24184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53397" y="2887542"/>
            <a:ext cx="4329029" cy="1217249"/>
            <a:chOff x="0" y="0"/>
            <a:chExt cx="1752814" cy="4928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6451832" y="3285309"/>
            <a:ext cx="5384336" cy="5972991"/>
            <a:chOff x="0" y="0"/>
            <a:chExt cx="2180105" cy="24184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6979486" y="2905926"/>
            <a:ext cx="4329029" cy="1217249"/>
            <a:chOff x="0" y="0"/>
            <a:chExt cx="1752814" cy="4928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2163840" y="3285309"/>
            <a:ext cx="5384336" cy="5972991"/>
            <a:chOff x="0" y="0"/>
            <a:chExt cx="2180105" cy="2418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80105" cy="2418450"/>
            </a:xfrm>
            <a:custGeom>
              <a:avLst/>
              <a:gdLst/>
              <a:ahLst/>
              <a:cxnLst/>
              <a:rect l="l" t="t" r="r" b="b"/>
              <a:pathLst>
                <a:path w="2180105" h="2418450">
                  <a:moveTo>
                    <a:pt x="0" y="0"/>
                  </a:moveTo>
                  <a:lnTo>
                    <a:pt x="2180105" y="0"/>
                  </a:lnTo>
                  <a:lnTo>
                    <a:pt x="2180105" y="2418450"/>
                  </a:lnTo>
                  <a:lnTo>
                    <a:pt x="0" y="2418450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180105" cy="2456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2719654" y="2905926"/>
            <a:ext cx="4329029" cy="1217249"/>
            <a:chOff x="0" y="0"/>
            <a:chExt cx="1752814" cy="4928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52814" cy="492861"/>
            </a:xfrm>
            <a:custGeom>
              <a:avLst/>
              <a:gdLst/>
              <a:ahLst/>
              <a:cxnLst/>
              <a:rect l="l" t="t" r="r" b="b"/>
              <a:pathLst>
                <a:path w="1752814" h="492861">
                  <a:moveTo>
                    <a:pt x="0" y="0"/>
                  </a:moveTo>
                  <a:lnTo>
                    <a:pt x="1752814" y="0"/>
                  </a:lnTo>
                  <a:lnTo>
                    <a:pt x="1752814" y="492861"/>
                  </a:lnTo>
                  <a:lnTo>
                    <a:pt x="0" y="492861"/>
                  </a:lnTo>
                  <a:close/>
                </a:path>
              </a:pathLst>
            </a:custGeom>
            <a:solidFill>
              <a:srgbClr val="2F617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752814" cy="5309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355832" y="3154218"/>
            <a:ext cx="60960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FFFFFF"/>
                </a:solidFill>
                <a:latin typeface="Tahoma"/>
                <a:ea typeface="Tahoma"/>
                <a:cs typeface="Tahoma"/>
                <a:sym typeface="Ubuntu Bold"/>
              </a:rPr>
              <a:t>MISSION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10080" y="3154218"/>
            <a:ext cx="60960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FFFFFF"/>
                </a:solidFill>
                <a:latin typeface="Tahoma"/>
                <a:ea typeface="Tahoma"/>
                <a:cs typeface="Tahoma"/>
                <a:sym typeface="Ubuntu Bold"/>
              </a:rPr>
              <a:t>VISION</a:t>
            </a:r>
            <a:endParaRPr lang="en-US" sz="5000" b="1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836168" y="3154218"/>
            <a:ext cx="609600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 b="1">
                <a:solidFill>
                  <a:srgbClr val="FFFFFF"/>
                </a:solidFill>
                <a:latin typeface="Tahoma"/>
                <a:ea typeface="Tahoma"/>
                <a:cs typeface="Tahoma"/>
                <a:sym typeface="Ubuntu Bold"/>
              </a:rPr>
              <a:t>VALUES</a:t>
            </a:r>
            <a:endParaRPr lang="en-US" sz="5000" b="1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1169887" y="-1193305"/>
            <a:ext cx="4364942" cy="2386610"/>
            <a:chOff x="0" y="0"/>
            <a:chExt cx="1149614" cy="62857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 rot="5400000" flipV="1">
            <a:off x="-1247163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4962244"/>
                </a:moveTo>
                <a:lnTo>
                  <a:pt x="4962244" y="4962244"/>
                </a:lnTo>
                <a:lnTo>
                  <a:pt x="4962244" y="0"/>
                </a:lnTo>
                <a:lnTo>
                  <a:pt x="0" y="0"/>
                </a:lnTo>
                <a:lnTo>
                  <a:pt x="0" y="496224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28" name="Group 28"/>
          <p:cNvGrpSpPr/>
          <p:nvPr/>
        </p:nvGrpSpPr>
        <p:grpSpPr>
          <a:xfrm>
            <a:off x="12739092" y="-1291235"/>
            <a:ext cx="4364942" cy="2386610"/>
            <a:chOff x="0" y="0"/>
            <a:chExt cx="1149614" cy="62857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49614" cy="628572"/>
            </a:xfrm>
            <a:custGeom>
              <a:avLst/>
              <a:gdLst/>
              <a:ahLst/>
              <a:cxnLst/>
              <a:rect l="l" t="t" r="r" b="b"/>
              <a:pathLst>
                <a:path w="1149614" h="628572">
                  <a:moveTo>
                    <a:pt x="574807" y="628572"/>
                  </a:moveTo>
                  <a:lnTo>
                    <a:pt x="1149614" y="0"/>
                  </a:lnTo>
                  <a:lnTo>
                    <a:pt x="0" y="0"/>
                  </a:lnTo>
                  <a:lnTo>
                    <a:pt x="574807" y="628572"/>
                  </a:ln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79627" y="6798"/>
              <a:ext cx="790360" cy="329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5400000">
            <a:off x="14572919" y="-160646"/>
            <a:ext cx="4962244" cy="4962244"/>
          </a:xfrm>
          <a:custGeom>
            <a:avLst/>
            <a:gdLst/>
            <a:ahLst/>
            <a:cxnLst/>
            <a:rect l="l" t="t" r="r" b="b"/>
            <a:pathLst>
              <a:path w="4962244" h="4962244">
                <a:moveTo>
                  <a:pt x="0" y="0"/>
                </a:moveTo>
                <a:lnTo>
                  <a:pt x="4962244" y="0"/>
                </a:lnTo>
                <a:lnTo>
                  <a:pt x="4962244" y="4962244"/>
                </a:lnTo>
                <a:lnTo>
                  <a:pt x="0" y="4962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2" name="TextBox 32"/>
          <p:cNvSpPr txBox="1"/>
          <p:nvPr/>
        </p:nvSpPr>
        <p:spPr>
          <a:xfrm>
            <a:off x="1253397" y="4744448"/>
            <a:ext cx="4300869" cy="399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5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007645" y="4744448"/>
            <a:ext cx="4300869" cy="399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5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2733734" y="4744448"/>
            <a:ext cx="4300869" cy="3993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5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86084" y="1095375"/>
            <a:ext cx="15315831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MARKET ANALYSIS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1068822" y="3255503"/>
            <a:ext cx="7833409" cy="6002797"/>
            <a:chOff x="0" y="0"/>
            <a:chExt cx="3295325" cy="25252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95325" cy="2525231"/>
            </a:xfrm>
            <a:custGeom>
              <a:avLst/>
              <a:gdLst/>
              <a:ahLst/>
              <a:cxnLst/>
              <a:rect l="l" t="t" r="r" b="b"/>
              <a:pathLst>
                <a:path w="3295325" h="2525231">
                  <a:moveTo>
                    <a:pt x="0" y="0"/>
                  </a:moveTo>
                  <a:lnTo>
                    <a:pt x="3295325" y="0"/>
                  </a:lnTo>
                  <a:lnTo>
                    <a:pt x="3295325" y="2525231"/>
                  </a:lnTo>
                  <a:lnTo>
                    <a:pt x="0" y="2525231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95325" cy="256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351526" y="2504657"/>
            <a:ext cx="7293390" cy="6499810"/>
            <a:chOff x="0" y="0"/>
            <a:chExt cx="3068152" cy="27343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68152" cy="2734313"/>
            </a:xfrm>
            <a:custGeom>
              <a:avLst/>
              <a:gdLst/>
              <a:ahLst/>
              <a:cxnLst/>
              <a:rect l="l" t="t" r="r" b="b"/>
              <a:pathLst>
                <a:path w="3068152" h="2734313">
                  <a:moveTo>
                    <a:pt x="0" y="0"/>
                  </a:moveTo>
                  <a:lnTo>
                    <a:pt x="3068152" y="0"/>
                  </a:lnTo>
                  <a:lnTo>
                    <a:pt x="3068152" y="2734313"/>
                  </a:lnTo>
                  <a:lnTo>
                    <a:pt x="0" y="273431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068152" cy="277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902884" y="2875006"/>
            <a:ext cx="5867360" cy="54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4"/>
              </a:lnSpc>
              <a:spcBef>
                <a:spcPct val="0"/>
              </a:spcBef>
            </a:pPr>
            <a:r>
              <a:rPr lang="en-US" sz="3800" b="1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MARKET TRENDS</a:t>
            </a:r>
            <a:endParaRPr lang="en-US" sz="3800" b="1" u="none" strike="noStrike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773998" y="3995079"/>
            <a:ext cx="6423058" cy="134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94"/>
              </a:lnSpc>
              <a:spcBef>
                <a:spcPct val="0"/>
              </a:spcBef>
            </a:pP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1900" u="none" strike="noStrike">
              <a:solidFill>
                <a:srgbClr val="0D1D2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786692" y="3608113"/>
            <a:ext cx="6423058" cy="0"/>
          </a:xfrm>
          <a:prstGeom prst="line">
            <a:avLst/>
          </a:prstGeom>
          <a:ln w="38100" cap="flat">
            <a:solidFill>
              <a:srgbClr val="BCA100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32" y="5549114"/>
            <a:ext cx="7695954" cy="3758485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9385769" y="3241449"/>
            <a:ext cx="7833409" cy="6002797"/>
            <a:chOff x="0" y="0"/>
            <a:chExt cx="3295325" cy="25252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95325" cy="2525231"/>
            </a:xfrm>
            <a:custGeom>
              <a:avLst/>
              <a:gdLst/>
              <a:ahLst/>
              <a:cxnLst/>
              <a:rect l="l" t="t" r="r" b="b"/>
              <a:pathLst>
                <a:path w="3295325" h="2525231">
                  <a:moveTo>
                    <a:pt x="0" y="0"/>
                  </a:moveTo>
                  <a:lnTo>
                    <a:pt x="3295325" y="0"/>
                  </a:lnTo>
                  <a:lnTo>
                    <a:pt x="3295325" y="2525231"/>
                  </a:lnTo>
                  <a:lnTo>
                    <a:pt x="0" y="2525231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295325" cy="2563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9668472" y="2490604"/>
            <a:ext cx="7293390" cy="6499810"/>
            <a:chOff x="0" y="0"/>
            <a:chExt cx="3068152" cy="27343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068152" cy="2734313"/>
            </a:xfrm>
            <a:custGeom>
              <a:avLst/>
              <a:gdLst/>
              <a:ahLst/>
              <a:cxnLst/>
              <a:rect l="l" t="t" r="r" b="b"/>
              <a:pathLst>
                <a:path w="3068152" h="2734313">
                  <a:moveTo>
                    <a:pt x="0" y="0"/>
                  </a:moveTo>
                  <a:lnTo>
                    <a:pt x="3068152" y="0"/>
                  </a:lnTo>
                  <a:lnTo>
                    <a:pt x="3068152" y="2734313"/>
                  </a:lnTo>
                  <a:lnTo>
                    <a:pt x="0" y="273431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3068152" cy="27724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03638" y="2875006"/>
            <a:ext cx="6410364" cy="54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4"/>
              </a:lnSpc>
            </a:pPr>
            <a:r>
              <a:rPr lang="en-US" sz="38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MARKET OPPORTUNITIES</a:t>
            </a:r>
            <a:endParaRPr lang="en-US" sz="38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240659" y="6901274"/>
            <a:ext cx="6136323" cy="168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94"/>
              </a:lnSpc>
              <a:spcBef>
                <a:spcPct val="0"/>
              </a:spcBef>
            </a:pP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1900" u="none" strike="noStrike" err="1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1900" u="none" strike="noStrike">
                <a:solidFill>
                  <a:srgbClr val="0D1D29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1900" u="none" strike="noStrike">
              <a:solidFill>
                <a:srgbClr val="0D1D29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0103638" y="3626448"/>
            <a:ext cx="6423058" cy="0"/>
          </a:xfrm>
          <a:prstGeom prst="line">
            <a:avLst/>
          </a:prstGeom>
          <a:ln w="38100" cap="flat">
            <a:solidFill>
              <a:srgbClr val="BCA100"/>
            </a:solidFill>
            <a:prstDash val="solid"/>
            <a:headEnd type="oval" w="lg" len="lg"/>
            <a:tailEnd type="oval" w="lg" len="lg"/>
          </a:ln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432" y="3766684"/>
            <a:ext cx="3310818" cy="300914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133" y="3842718"/>
            <a:ext cx="4134310" cy="2898721"/>
          </a:xfrm>
          <a:prstGeom prst="rect">
            <a:avLst/>
          </a:prstGeom>
        </p:spPr>
      </p:pic>
      <p:sp>
        <p:nvSpPr>
          <p:cNvPr id="24" name="Freeform 24"/>
          <p:cNvSpPr/>
          <p:nvPr/>
        </p:nvSpPr>
        <p:spPr>
          <a:xfrm rot="5400000">
            <a:off x="11410522" y="-3276512"/>
            <a:ext cx="6562966" cy="7473357"/>
          </a:xfrm>
          <a:custGeom>
            <a:avLst/>
            <a:gdLst/>
            <a:ahLst/>
            <a:cxnLst/>
            <a:rect l="l" t="t" r="r" b="b"/>
            <a:pathLst>
              <a:path w="6562966" h="7473357">
                <a:moveTo>
                  <a:pt x="0" y="0"/>
                </a:moveTo>
                <a:lnTo>
                  <a:pt x="6562966" y="0"/>
                </a:lnTo>
                <a:lnTo>
                  <a:pt x="6562966" y="7473357"/>
                </a:lnTo>
                <a:lnTo>
                  <a:pt x="0" y="74733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Freeform 25"/>
          <p:cNvSpPr/>
          <p:nvPr/>
        </p:nvSpPr>
        <p:spPr>
          <a:xfrm>
            <a:off x="561988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1607" y="1596691"/>
            <a:ext cx="15584786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IMPLEMENTATION PLAN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Freeform 3"/>
          <p:cNvSpPr/>
          <p:nvPr/>
        </p:nvSpPr>
        <p:spPr>
          <a:xfrm rot="-5400000" flipH="1">
            <a:off x="-835100" y="-864327"/>
            <a:ext cx="6157558" cy="61575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6157558" y="0"/>
                </a:moveTo>
                <a:lnTo>
                  <a:pt x="0" y="0"/>
                </a:lnTo>
                <a:lnTo>
                  <a:pt x="0" y="6157557"/>
                </a:lnTo>
                <a:lnTo>
                  <a:pt x="6157558" y="6157557"/>
                </a:lnTo>
                <a:lnTo>
                  <a:pt x="61575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163076" y="3945520"/>
            <a:ext cx="864254" cy="0"/>
          </a:xfrm>
          <a:prstGeom prst="line">
            <a:avLst/>
          </a:prstGeom>
          <a:ln w="38100" cap="flat">
            <a:solidFill>
              <a:srgbClr val="70482B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5" name="AutoShape 5"/>
          <p:cNvSpPr/>
          <p:nvPr/>
        </p:nvSpPr>
        <p:spPr>
          <a:xfrm flipH="1">
            <a:off x="9095657" y="4548867"/>
            <a:ext cx="0" cy="864254"/>
          </a:xfrm>
          <a:prstGeom prst="line">
            <a:avLst/>
          </a:prstGeom>
          <a:ln w="47625" cap="flat">
            <a:solidFill>
              <a:srgbClr val="70482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8228991" y="3096030"/>
            <a:ext cx="1698980" cy="169898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46737"/>
              <a:ext cx="660400" cy="717550"/>
            </a:xfrm>
            <a:prstGeom prst="rect">
              <a:avLst/>
            </a:prstGeom>
          </p:spPr>
          <p:txBody>
            <a:bodyPr lIns="45804" tIns="45804" rIns="45804" bIns="45804" rtlCol="0" anchor="ctr"/>
            <a:lstStyle/>
            <a:p>
              <a:pPr algn="ctr"/>
              <a:r>
                <a:rPr lang="en-US" sz="3500" b="1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Open Sans 1 Bold"/>
                </a:rPr>
                <a:t>2025</a:t>
              </a:r>
              <a:endParaRPr lang="en-US" sz="3500">
                <a:solidFill>
                  <a:schemeClr val="bg1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464807" y="3145568"/>
            <a:ext cx="5261426" cy="158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24"/>
              </a:lnSpc>
              <a:spcBef>
                <a:spcPct val="0"/>
              </a:spcBef>
            </a:pP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10" name="AutoShape 10"/>
          <p:cNvSpPr/>
          <p:nvPr/>
        </p:nvSpPr>
        <p:spPr>
          <a:xfrm flipH="1">
            <a:off x="9095657" y="6562826"/>
            <a:ext cx="0" cy="864254"/>
          </a:xfrm>
          <a:prstGeom prst="line">
            <a:avLst/>
          </a:prstGeom>
          <a:ln w="47625" cap="flat">
            <a:solidFill>
              <a:srgbClr val="70482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8228991" y="5129698"/>
            <a:ext cx="1698980" cy="169898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617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62529" y="50948"/>
              <a:ext cx="660400" cy="717550"/>
            </a:xfrm>
            <a:prstGeom prst="rect">
              <a:avLst/>
            </a:prstGeom>
          </p:spPr>
          <p:txBody>
            <a:bodyPr lIns="45804" tIns="45804" rIns="45804" bIns="45804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50" b="1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Open Sans 1 Bold"/>
                </a:rPr>
                <a:t>2026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28991" y="7163366"/>
            <a:ext cx="1698980" cy="16989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49429"/>
              <a:ext cx="660400" cy="717550"/>
            </a:xfrm>
            <a:prstGeom prst="rect">
              <a:avLst/>
            </a:prstGeom>
          </p:spPr>
          <p:txBody>
            <a:bodyPr lIns="45804" tIns="45804" rIns="45804" bIns="45804" rtlCol="0" anchor="ctr"/>
            <a:lstStyle/>
            <a:p>
              <a:pPr algn="ctr">
                <a:lnSpc>
                  <a:spcPts val="4899"/>
                </a:lnSpc>
              </a:pPr>
              <a:r>
                <a:rPr lang="en-US" sz="3450" b="1">
                  <a:solidFill>
                    <a:schemeClr val="bg1"/>
                  </a:solidFill>
                  <a:latin typeface="Tahoma"/>
                  <a:ea typeface="Tahoma"/>
                  <a:cs typeface="Tahoma"/>
                  <a:sym typeface="Open Sans 1 Bold"/>
                </a:rPr>
                <a:t>2027</a:t>
              </a:r>
              <a:endParaRPr lang="en-US" sz="3450" b="1">
                <a:solidFill>
                  <a:schemeClr val="bg1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7" name="AutoShape 17"/>
          <p:cNvSpPr/>
          <p:nvPr/>
        </p:nvSpPr>
        <p:spPr>
          <a:xfrm>
            <a:off x="10163076" y="7934743"/>
            <a:ext cx="864254" cy="0"/>
          </a:xfrm>
          <a:prstGeom prst="line">
            <a:avLst/>
          </a:prstGeom>
          <a:ln w="38100" cap="flat">
            <a:solidFill>
              <a:srgbClr val="70482B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8" name="TextBox 18"/>
          <p:cNvSpPr txBox="1"/>
          <p:nvPr/>
        </p:nvSpPr>
        <p:spPr>
          <a:xfrm>
            <a:off x="11464807" y="7212904"/>
            <a:ext cx="5261426" cy="158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4"/>
              </a:lnSpc>
              <a:spcBef>
                <a:spcPct val="0"/>
              </a:spcBef>
            </a:pP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>
              <a:latin typeface="Tahoma"/>
              <a:ea typeface="Tahoma"/>
              <a:cs typeface="Tahoma"/>
            </a:endParaRPr>
          </a:p>
        </p:txBody>
      </p:sp>
      <p:grpSp>
        <p:nvGrpSpPr>
          <p:cNvPr id="19" name="Group 19"/>
          <p:cNvGrpSpPr/>
          <p:nvPr/>
        </p:nvGrpSpPr>
        <p:grpSpPr>
          <a:xfrm rot="-10800000">
            <a:off x="1561767" y="2972126"/>
            <a:ext cx="6105170" cy="5890220"/>
            <a:chOff x="0" y="0"/>
            <a:chExt cx="2568297" cy="24778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8297" cy="2477873"/>
            </a:xfrm>
            <a:custGeom>
              <a:avLst/>
              <a:gdLst/>
              <a:ahLst/>
              <a:cxnLst/>
              <a:rect l="l" t="t" r="r" b="b"/>
              <a:pathLst>
                <a:path w="2568297" h="2477873">
                  <a:moveTo>
                    <a:pt x="0" y="0"/>
                  </a:moveTo>
                  <a:lnTo>
                    <a:pt x="2568297" y="0"/>
                  </a:lnTo>
                  <a:lnTo>
                    <a:pt x="2568297" y="2477873"/>
                  </a:lnTo>
                  <a:lnTo>
                    <a:pt x="0" y="247787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568297" cy="2515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0163076" y="5940132"/>
            <a:ext cx="864254" cy="0"/>
          </a:xfrm>
          <a:prstGeom prst="line">
            <a:avLst/>
          </a:prstGeom>
          <a:ln w="38100" cap="flat">
            <a:solidFill>
              <a:srgbClr val="70482B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23" name="TextBox 23"/>
          <p:cNvSpPr txBox="1"/>
          <p:nvPr/>
        </p:nvSpPr>
        <p:spPr>
          <a:xfrm>
            <a:off x="11464807" y="5140180"/>
            <a:ext cx="5261426" cy="1582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2524"/>
              </a:lnSpc>
              <a:spcBef>
                <a:spcPct val="0"/>
              </a:spcBef>
            </a:pP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00118" y="3505234"/>
            <a:ext cx="5228468" cy="444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Duis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aute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irure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dolor in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reprehenderit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in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voluptate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velit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esse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cillum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dolore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eu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fugiat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nulla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pariatur</a:t>
            </a:r>
            <a:r>
              <a:rPr lang="en-US" sz="2500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</a:t>
            </a:r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25" name="Freeform 25"/>
          <p:cNvSpPr/>
          <p:nvPr/>
        </p:nvSpPr>
        <p:spPr>
          <a:xfrm rot="-5400000" flipV="1">
            <a:off x="12814394" y="6970349"/>
            <a:ext cx="6157558" cy="6157558"/>
          </a:xfrm>
          <a:custGeom>
            <a:avLst/>
            <a:gdLst/>
            <a:ahLst/>
            <a:cxnLst/>
            <a:rect l="l" t="t" r="r" b="b"/>
            <a:pathLst>
              <a:path w="6157558" h="6157558">
                <a:moveTo>
                  <a:pt x="0" y="6157558"/>
                </a:moveTo>
                <a:lnTo>
                  <a:pt x="6157558" y="6157558"/>
                </a:lnTo>
                <a:lnTo>
                  <a:pt x="6157558" y="0"/>
                </a:lnTo>
                <a:lnTo>
                  <a:pt x="0" y="0"/>
                </a:lnTo>
                <a:lnTo>
                  <a:pt x="0" y="615755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6653295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1607" y="973280"/>
            <a:ext cx="15584786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FINANCIAL PROJECTIONS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3"/>
          <p:cNvGrpSpPr/>
          <p:nvPr/>
        </p:nvGrpSpPr>
        <p:grpSpPr>
          <a:xfrm rot="-9581706">
            <a:off x="1172975" y="2996679"/>
            <a:ext cx="1124424" cy="977972"/>
            <a:chOff x="0" y="0"/>
            <a:chExt cx="473018" cy="4114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018" cy="411409"/>
            </a:xfrm>
            <a:custGeom>
              <a:avLst/>
              <a:gdLst/>
              <a:ahLst/>
              <a:cxnLst/>
              <a:rect l="l" t="t" r="r" b="b"/>
              <a:pathLst>
                <a:path w="473018" h="411409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311404" y="2560661"/>
            <a:ext cx="14242579" cy="3018296"/>
            <a:chOff x="0" y="0"/>
            <a:chExt cx="5991508" cy="12697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1028700" y="2773071"/>
            <a:ext cx="8220410" cy="977972"/>
            <a:chOff x="0" y="0"/>
            <a:chExt cx="3458127" cy="4114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30913" y="2981298"/>
            <a:ext cx="7433112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Ubuntu Bold"/>
              </a:rPr>
              <a:t>REVENUE PROJECTIONS</a:t>
            </a:r>
            <a:endParaRPr lang="en-US" sz="3800" b="1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46570" y="3934112"/>
            <a:ext cx="12951594" cy="129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45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450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84415" y="65956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5" name="Group 15"/>
          <p:cNvGrpSpPr/>
          <p:nvPr/>
        </p:nvGrpSpPr>
        <p:grpSpPr>
          <a:xfrm rot="-9581706">
            <a:off x="2878292" y="6676021"/>
            <a:ext cx="1124424" cy="977972"/>
            <a:chOff x="0" y="0"/>
            <a:chExt cx="473018" cy="4114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73018" cy="411409"/>
            </a:xfrm>
            <a:custGeom>
              <a:avLst/>
              <a:gdLst/>
              <a:ahLst/>
              <a:cxnLst/>
              <a:rect l="l" t="t" r="r" b="b"/>
              <a:pathLst>
                <a:path w="473018" h="411409">
                  <a:moveTo>
                    <a:pt x="0" y="0"/>
                  </a:moveTo>
                  <a:lnTo>
                    <a:pt x="473018" y="0"/>
                  </a:lnTo>
                  <a:lnTo>
                    <a:pt x="473018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473018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3016721" y="6240004"/>
            <a:ext cx="14242579" cy="3018296"/>
            <a:chOff x="0" y="0"/>
            <a:chExt cx="5991508" cy="12697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991508" cy="1269724"/>
            </a:xfrm>
            <a:custGeom>
              <a:avLst/>
              <a:gdLst/>
              <a:ahLst/>
              <a:cxnLst/>
              <a:rect l="l" t="t" r="r" b="b"/>
              <a:pathLst>
                <a:path w="5991508" h="1269724">
                  <a:moveTo>
                    <a:pt x="0" y="0"/>
                  </a:moveTo>
                  <a:lnTo>
                    <a:pt x="5991508" y="0"/>
                  </a:lnTo>
                  <a:lnTo>
                    <a:pt x="5991508" y="1269724"/>
                  </a:lnTo>
                  <a:lnTo>
                    <a:pt x="0" y="1269724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5991508" cy="1307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2734017" y="6452413"/>
            <a:ext cx="8220410" cy="977972"/>
            <a:chOff x="0" y="0"/>
            <a:chExt cx="3458127" cy="41140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458127" cy="411409"/>
            </a:xfrm>
            <a:custGeom>
              <a:avLst/>
              <a:gdLst/>
              <a:ahLst/>
              <a:cxnLst/>
              <a:rect l="l" t="t" r="r" b="b"/>
              <a:pathLst>
                <a:path w="3458127" h="411409">
                  <a:moveTo>
                    <a:pt x="0" y="0"/>
                  </a:moveTo>
                  <a:lnTo>
                    <a:pt x="3458127" y="0"/>
                  </a:lnTo>
                  <a:lnTo>
                    <a:pt x="3458127" y="411409"/>
                  </a:lnTo>
                  <a:lnTo>
                    <a:pt x="0" y="411409"/>
                  </a:lnTo>
                  <a:close/>
                </a:path>
              </a:pathLst>
            </a:custGeom>
            <a:solidFill>
              <a:srgbClr val="204661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458127" cy="449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3451887" y="6660640"/>
            <a:ext cx="586736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34"/>
              </a:lnSpc>
              <a:spcBef>
                <a:spcPct val="0"/>
              </a:spcBef>
            </a:pPr>
            <a:r>
              <a:rPr lang="en-US"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Ubuntu Bold"/>
              </a:rPr>
              <a:t>COST ANALYSIS</a:t>
            </a:r>
            <a:endParaRPr lang="en-US" sz="3800" b="1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451887" y="7701527"/>
            <a:ext cx="12951594" cy="130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  <a:spcBef>
                <a:spcPct val="0"/>
              </a:spcBef>
            </a:pP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450" u="none" strike="noStrike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4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450" u="none" strike="noStrike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26" name="Freeform 26"/>
          <p:cNvSpPr/>
          <p:nvPr/>
        </p:nvSpPr>
        <p:spPr>
          <a:xfrm flipH="1" flipV="1">
            <a:off x="14657615" y="-42342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561988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2127" y="1646858"/>
            <a:ext cx="15702433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RISK ANALYSIS &amp; MITIGATION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64867" y="-699889"/>
            <a:ext cx="16931738" cy="1533898"/>
            <a:chOff x="0" y="0"/>
            <a:chExt cx="4459388" cy="40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9388" cy="403990"/>
            </a:xfrm>
            <a:custGeom>
              <a:avLst/>
              <a:gdLst/>
              <a:ahLst/>
              <a:cxnLst/>
              <a:rect l="l" t="t" r="r" b="b"/>
              <a:pathLst>
                <a:path w="4459388" h="403990">
                  <a:moveTo>
                    <a:pt x="0" y="0"/>
                  </a:moveTo>
                  <a:lnTo>
                    <a:pt x="4459388" y="0"/>
                  </a:lnTo>
                  <a:lnTo>
                    <a:pt x="4459388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59388" cy="44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-5015057" y="4582096"/>
            <a:ext cx="10698089" cy="1533898"/>
            <a:chOff x="0" y="0"/>
            <a:chExt cx="2817604" cy="4039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17604" cy="403990"/>
            </a:xfrm>
            <a:custGeom>
              <a:avLst/>
              <a:gdLst/>
              <a:ahLst/>
              <a:cxnLst/>
              <a:rect l="l" t="t" r="r" b="b"/>
              <a:pathLst>
                <a:path w="2817604" h="403990">
                  <a:moveTo>
                    <a:pt x="0" y="0"/>
                  </a:moveTo>
                  <a:lnTo>
                    <a:pt x="2817604" y="0"/>
                  </a:lnTo>
                  <a:lnTo>
                    <a:pt x="2817604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17604" cy="44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47625" y="-16348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144000" y="3128997"/>
            <a:ext cx="9144000" cy="6129303"/>
          </a:xfrm>
          <a:custGeom>
            <a:avLst/>
            <a:gdLst/>
            <a:ahLst/>
            <a:cxnLst/>
            <a:rect l="l" t="t" r="r" b="b"/>
            <a:pathLst>
              <a:path w="9144000" h="6129303">
                <a:moveTo>
                  <a:pt x="0" y="0"/>
                </a:moveTo>
                <a:lnTo>
                  <a:pt x="9144000" y="0"/>
                </a:lnTo>
                <a:lnTo>
                  <a:pt x="9144000" y="6129303"/>
                </a:lnTo>
                <a:lnTo>
                  <a:pt x="0" y="61293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8845" b="-8254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009775" y="3081372"/>
            <a:ext cx="6532689" cy="175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0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09775" y="7525139"/>
            <a:ext cx="6532689" cy="175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0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09775" y="5260585"/>
            <a:ext cx="6532689" cy="1758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  <a:spcBef>
                <a:spcPct val="0"/>
              </a:spcBef>
            </a:pP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000" u="none" strike="noStrike" err="1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000" u="none" strike="noStrike">
                <a:solidFill>
                  <a:srgbClr val="2F617F"/>
                </a:solidFill>
                <a:latin typeface="Tahoma"/>
                <a:ea typeface="Tahoma"/>
                <a:cs typeface="Tahoma"/>
                <a:sym typeface="Open Sans 1"/>
              </a:rPr>
              <a:t>. </a:t>
            </a:r>
            <a:endParaRPr lang="en-US" sz="2000" u="none" strike="noStrike">
              <a:solidFill>
                <a:srgbClr val="2F617F"/>
              </a:solidFill>
              <a:latin typeface="Tahoma"/>
              <a:ea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091014"/>
            <a:ext cx="15584786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50"/>
              </a:lnSpc>
            </a:pPr>
            <a:r>
              <a: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 Ultra-Bold"/>
              </a:rPr>
              <a:t>CONCLUSION</a:t>
            </a:r>
            <a:endParaRPr lang="en-US" sz="6500" b="1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3" name="Freeform 3"/>
          <p:cNvSpPr/>
          <p:nvPr/>
        </p:nvSpPr>
        <p:spPr>
          <a:xfrm flipH="1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7000" y="0"/>
                </a:moveTo>
                <a:lnTo>
                  <a:pt x="0" y="0"/>
                </a:lnTo>
                <a:lnTo>
                  <a:pt x="0" y="10287000"/>
                </a:lnTo>
                <a:lnTo>
                  <a:pt x="10287000" y="1028700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028700" y="3422818"/>
            <a:ext cx="13173163" cy="174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Duis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aute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irure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reprehenderit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voluptate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esse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cillum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eu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fugiat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nulla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pariatur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</a:t>
            </a:r>
            <a:endParaRPr lang="en-US" sz="2500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5578404"/>
            <a:ext cx="13173163" cy="174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Duis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aute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irure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reprehenderit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voluptate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esse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cillum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eu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fugiat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nulla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pariatur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</a:t>
            </a:r>
            <a:endParaRPr lang="en-US" sz="2500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733991"/>
            <a:ext cx="13173163" cy="174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0" lvl="1" indent="-269875" algn="just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Lorem ipsum dolor sit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amet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consectetur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adipiscing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sed do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eiusmod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tempor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incididunt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labore et dolore magna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Ut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enim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ad minim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veniam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,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quis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nostrud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exercitation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ullamco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laboris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nisi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ut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aliquip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ex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commodo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consequat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 Duis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aute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irure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reprehenderit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in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voluptate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velit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esse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cillum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dolore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eu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fugiat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nulla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 </a:t>
            </a:r>
            <a:r>
              <a:rPr lang="en-US" sz="2500" err="1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pariatur</a:t>
            </a:r>
            <a:r>
              <a:rPr lang="en-US" sz="2500">
                <a:solidFill>
                  <a:srgbClr val="70482B"/>
                </a:solidFill>
                <a:latin typeface="Tahoma"/>
                <a:ea typeface="Tahoma"/>
                <a:cs typeface="Tahoma"/>
                <a:sym typeface="Open Sans 1"/>
              </a:rPr>
              <a:t>.</a:t>
            </a:r>
            <a:endParaRPr lang="en-US" sz="2500">
              <a:solidFill>
                <a:srgbClr val="70482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61988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84185" y="7962376"/>
            <a:ext cx="20343527" cy="1195868"/>
            <a:chOff x="0" y="0"/>
            <a:chExt cx="5357966" cy="3149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57966" cy="314961"/>
            </a:xfrm>
            <a:custGeom>
              <a:avLst/>
              <a:gdLst/>
              <a:ahLst/>
              <a:cxnLst/>
              <a:rect l="l" t="t" r="r" b="b"/>
              <a:pathLst>
                <a:path w="5357966" h="314961">
                  <a:moveTo>
                    <a:pt x="0" y="0"/>
                  </a:moveTo>
                  <a:lnTo>
                    <a:pt x="5357966" y="0"/>
                  </a:lnTo>
                  <a:lnTo>
                    <a:pt x="5357966" y="314961"/>
                  </a:lnTo>
                  <a:lnTo>
                    <a:pt x="0" y="314961"/>
                  </a:lnTo>
                  <a:close/>
                </a:path>
              </a:pathLst>
            </a:custGeom>
            <a:solidFill>
              <a:srgbClr val="BCA1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57966" cy="3530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784185" y="9084495"/>
            <a:ext cx="20343527" cy="1533898"/>
            <a:chOff x="0" y="0"/>
            <a:chExt cx="5357966" cy="403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357966" cy="403990"/>
            </a:xfrm>
            <a:custGeom>
              <a:avLst/>
              <a:gdLst/>
              <a:ahLst/>
              <a:cxnLst/>
              <a:rect l="l" t="t" r="r" b="b"/>
              <a:pathLst>
                <a:path w="5357966" h="403990">
                  <a:moveTo>
                    <a:pt x="0" y="0"/>
                  </a:moveTo>
                  <a:lnTo>
                    <a:pt x="5357966" y="0"/>
                  </a:lnTo>
                  <a:lnTo>
                    <a:pt x="5357966" y="403990"/>
                  </a:lnTo>
                  <a:lnTo>
                    <a:pt x="0" y="403990"/>
                  </a:lnTo>
                  <a:close/>
                </a:path>
              </a:pathLst>
            </a:custGeom>
            <a:solidFill>
              <a:srgbClr val="70482B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357966" cy="442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5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10287000"/>
                </a:moveTo>
                <a:lnTo>
                  <a:pt x="10287000" y="10287000"/>
                </a:lnTo>
                <a:lnTo>
                  <a:pt x="10287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5813048" y="1078706"/>
            <a:ext cx="11446252" cy="4585005"/>
            <a:chOff x="0" y="66675"/>
            <a:chExt cx="15261669" cy="611333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66675"/>
              <a:ext cx="15261669" cy="1249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150"/>
                </a:lnSpc>
              </a:pPr>
              <a:r>
                <a:rPr lang="en-US" sz="6500" b="1">
                  <a:solidFill>
                    <a:srgbClr val="70482B"/>
                  </a:solidFill>
                  <a:latin typeface="Tahoma"/>
                  <a:ea typeface="Tahoma"/>
                  <a:cs typeface="Tahoma"/>
                  <a:sym typeface="Open Sans 1 Ultra-Bold"/>
                </a:rPr>
                <a:t>CONTACT US</a:t>
              </a:r>
              <a:endParaRPr lang="en-US" sz="6500" b="1">
                <a:solidFill>
                  <a:srgbClr val="70482B"/>
                </a:solidFill>
                <a:latin typeface="Tahoma"/>
                <a:ea typeface="Tahoma"/>
                <a:cs typeface="Tahoma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17480"/>
              <a:ext cx="13182697" cy="4262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8820"/>
                </a:lnSpc>
              </a:pPr>
              <a:r>
                <a:rPr lang="en-US" sz="3550" u="none" strike="noStrike">
                  <a:solidFill>
                    <a:srgbClr val="70482B"/>
                  </a:solidFill>
                  <a:latin typeface="Tahoma"/>
                  <a:ea typeface="Tahoma"/>
                  <a:cs typeface="Tahoma"/>
                  <a:sym typeface="Open Sans 1"/>
                </a:rPr>
                <a:t>+123-456-7890</a:t>
              </a:r>
              <a:endParaRPr lang="en-US" sz="35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</a:endParaRPr>
            </a:p>
            <a:p>
              <a:pPr algn="just">
                <a:lnSpc>
                  <a:spcPts val="8820"/>
                </a:lnSpc>
              </a:pPr>
              <a:r>
                <a:rPr lang="en-US" sz="3550" u="none" strike="noStrike">
                  <a:solidFill>
                    <a:srgbClr val="70482B"/>
                  </a:solidFill>
                  <a:latin typeface="Tahoma"/>
                  <a:ea typeface="Tahoma"/>
                  <a:cs typeface="Tahoma"/>
                  <a:sym typeface="Open Sans 1"/>
                </a:rPr>
                <a:t>hello@callecon.com</a:t>
              </a:r>
              <a:endParaRPr lang="en-US" sz="35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</a:endParaRPr>
            </a:p>
            <a:p>
              <a:pPr algn="just">
                <a:lnSpc>
                  <a:spcPts val="8820"/>
                </a:lnSpc>
              </a:pPr>
              <a:r>
                <a:rPr lang="en-US" sz="3550" u="none" strike="noStrike">
                  <a:solidFill>
                    <a:srgbClr val="70482B"/>
                  </a:solidFill>
                  <a:latin typeface="Tahoma"/>
                  <a:ea typeface="Tahoma"/>
                  <a:cs typeface="Tahoma"/>
                  <a:sym typeface="Open Sans 1"/>
                </a:rPr>
                <a:t>http://economyexterminators.com</a:t>
              </a:r>
              <a:endParaRPr lang="en-US" sz="3550" u="none" strike="noStrike">
                <a:solidFill>
                  <a:srgbClr val="70482B"/>
                </a:solidFill>
                <a:latin typeface="Tahoma"/>
                <a:ea typeface="Tahoma"/>
                <a:cs typeface="Tahoma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6653295" y="248955"/>
            <a:ext cx="1212010" cy="1559490"/>
          </a:xfrm>
          <a:custGeom>
            <a:avLst/>
            <a:gdLst/>
            <a:ahLst/>
            <a:cxnLst/>
            <a:rect l="l" t="t" r="r" b="b"/>
            <a:pathLst>
              <a:path w="1212010" h="1559490">
                <a:moveTo>
                  <a:pt x="0" y="0"/>
                </a:moveTo>
                <a:lnTo>
                  <a:pt x="1212010" y="0"/>
                </a:lnTo>
                <a:lnTo>
                  <a:pt x="1212010" y="1559490"/>
                </a:lnTo>
                <a:lnTo>
                  <a:pt x="0" y="1559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</dc:title>
  <cp:revision>34</cp:revision>
  <dcterms:created xsi:type="dcterms:W3CDTF">2006-08-16T00:00:00Z</dcterms:created>
  <dcterms:modified xsi:type="dcterms:W3CDTF">2026-02-18T05:46:18Z</dcterms:modified>
  <dc:identifier>DAHBoqPQ-Jg</dc:identifier>
</cp:coreProperties>
</file>